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7" r:id="rId2"/>
    <p:sldId id="307" r:id="rId3"/>
    <p:sldId id="350" r:id="rId4"/>
    <p:sldId id="309" r:id="rId5"/>
    <p:sldId id="257" r:id="rId6"/>
    <p:sldId id="338" r:id="rId7"/>
    <p:sldId id="351" r:id="rId8"/>
    <p:sldId id="352" r:id="rId9"/>
    <p:sldId id="332" r:id="rId10"/>
    <p:sldId id="301" r:id="rId11"/>
    <p:sldId id="339" r:id="rId12"/>
    <p:sldId id="296" r:id="rId13"/>
    <p:sldId id="298" r:id="rId14"/>
    <p:sldId id="262" r:id="rId15"/>
    <p:sldId id="336" r:id="rId16"/>
    <p:sldId id="353" r:id="rId17"/>
    <p:sldId id="354" r:id="rId18"/>
    <p:sldId id="340" r:id="rId19"/>
    <p:sldId id="299" r:id="rId20"/>
    <p:sldId id="328" r:id="rId21"/>
    <p:sldId id="329" r:id="rId22"/>
    <p:sldId id="313" r:id="rId23"/>
    <p:sldId id="268" r:id="rId24"/>
    <p:sldId id="346" r:id="rId25"/>
    <p:sldId id="317" r:id="rId26"/>
    <p:sldId id="318" r:id="rId27"/>
    <p:sldId id="319" r:id="rId28"/>
    <p:sldId id="349" r:id="rId29"/>
    <p:sldId id="312" r:id="rId30"/>
    <p:sldId id="326" r:id="rId31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a-PC" initials="N" lastIdx="2" clrIdx="0">
    <p:extLst>
      <p:ext uri="{19B8F6BF-5375-455C-9EA6-DF929625EA0E}">
        <p15:presenceInfo xmlns:p15="http://schemas.microsoft.com/office/powerpoint/2012/main" userId="Nga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FF3300"/>
    <a:srgbClr val="FFFFCC"/>
    <a:srgbClr val="FFCCFF"/>
    <a:srgbClr val="CCECFF"/>
    <a:srgbClr val="FFFFFF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0" autoAdjust="0"/>
    <p:restoredTop sz="94624" autoAdjust="0"/>
  </p:normalViewPr>
  <p:slideViewPr>
    <p:cSldViewPr>
      <p:cViewPr varScale="1">
        <p:scale>
          <a:sx n="83" d="100"/>
          <a:sy n="83" d="100"/>
        </p:scale>
        <p:origin x="55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8"/>
    </p:cViewPr>
  </p:sorter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9T09:34:13.066" idx="2">
    <p:pos x="1063" y="289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1E7522B-FB4C-4596-B2D4-1692EE0880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FA8235A-E0B5-45F5-BD00-EF75EEBFBD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16A1008F-E2D0-4B78-9879-E58B8D6FD3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007D7E8-3C38-4974-B829-35C13F1DB0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360D64F-D7B5-4FC5-BDE5-B21FFE7563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CF35D0FF-B6F6-4C7F-B869-047B06AD4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D89C9EF-5005-46EE-BA70-21B84FE82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3964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87D520-205A-4B89-9183-00D74731C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C25AD6-7A5F-409E-99A5-302DE3B5D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27B69A-8B4C-43BC-AFF8-212F00A10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0A9C4-2258-4B6B-9785-B65E4547F2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289538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D5F534-A1C3-453C-8609-ABFD96EEA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9B36B8-C079-4D1A-91B6-B9EFE39BE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BB6154-F505-4E95-873A-084F4CA36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9CCD1-E2D5-4777-9A16-1F6B3AA5D72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80015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2EA56-4070-4DD0-9FAE-DC2AC3EF1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99725A-6FAA-4200-A53F-DFB606C86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D04A15-D4DC-43F2-9FE8-300C86CDF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D9A19-BEB5-428A-8824-87E2F0671F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69123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2E30D-EAB6-4D7F-9A5D-BC8367DCF5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7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9CF822-531B-4990-B3CE-01D1F0993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42DBA0-DDD9-488F-806B-AD509A466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E40321-8AE3-4D7A-9B40-5DD89CC94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7B612-9F0A-4C08-9C2C-744183EC2F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26783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E26231-53DC-4F69-884D-53C2A99D6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9F021F-077C-479C-9465-63EE4DC00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F1635-6B9D-4048-BDC5-A61AC5A1F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8684-7A56-4B47-9180-879146BF21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03841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2AF595-F3C1-44E6-8A11-B739ABC9B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8E775-0693-4AE8-8235-D36D9B41D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AD58B-60F1-44DD-BA83-16EFA4587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9F15F-1A3F-4496-8022-510531F7C8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879055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8663F5-2CBC-4842-B438-2666FE826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CB68F7-30E8-4E75-BAF1-F7AA1DC6D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BBCBF5-95CE-4515-9FC6-C4F327474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544BE-E295-4B2D-98C6-7D7E0658E9B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707696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623AD1-8A8E-4B34-867E-D3D62D42CA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FB8140-AB7D-428E-8CA9-3067822B8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86B2DF-16AE-4999-B89C-02B27B573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06B6-5874-46CE-A727-7705745571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309821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06283D-041C-495D-8379-044B9A1AF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D6B64B-9739-4A35-ADDE-51B639FC8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B4323B-0027-4D44-9F1C-1C5E99C59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12DF2-EC10-416A-96B2-99A0C42630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55631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900AD-60C0-48A3-8330-C3C039F9B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028B1-AD5E-4E0F-B12C-E1BFAA97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51530-EC96-4092-8E56-D806FD3CB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46660-4F74-4690-844D-C1D05C0E17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849979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909340-7A5D-476E-8144-D97EDD1C9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52479-8436-43B0-A4C4-217D39038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1EC6B-D386-4815-8EC6-BD588A7E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B1088-FD98-44B0-8F7D-2E899D023D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37964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395E20-D423-4499-80A1-277617238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5D11080-3088-43CC-8F09-6489AA8DC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DDC09F-AB5D-4306-AC5A-8FECF6B495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3BE263-7D55-4643-95EF-C8D8416FF2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07FE92C-9ADC-4D5D-B081-365BCBCFFD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D1CE33C-5EFB-4876-A1A1-01F65229546C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Media1.wmv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Ng&#244;i%20nh&#224;%20th&#244;ng%20minh%20m&#224;%20b&#7845;t%20k&#7923;%20ai%20c&#361;ng%20mu&#7889;n%20s&#7903;%20h&#7919;u.mp4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51100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609" y="2057400"/>
            <a:ext cx="92964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cs typeface="Times New Roman" pitchFamily="18" charset="0"/>
              </a:rPr>
              <a:t>Nhóm</a:t>
            </a:r>
            <a:r>
              <a:rPr lang="en-US" sz="3000" b="1" dirty="0">
                <a:cs typeface="Times New Roman" pitchFamily="18" charset="0"/>
              </a:rPr>
              <a:t> 1:</a:t>
            </a:r>
            <a:r>
              <a:rPr lang="en-US" sz="3000" b="1" dirty="0"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camera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giám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an </a:t>
            </a:r>
            <a:r>
              <a:rPr lang="en-US" sz="3000" b="1" dirty="0" err="1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ninh</a:t>
            </a:r>
            <a:r>
              <a:rPr lang="en-US" sz="30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             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chiếu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sáng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minh?</a:t>
            </a:r>
            <a:endParaRPr lang="en-US" sz="3000" b="1" dirty="0">
              <a:solidFill>
                <a:srgbClr val="FF000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ea typeface="SimSun"/>
                <a:cs typeface="Times New Roman" pitchFamily="18" charset="0"/>
              </a:rPr>
              <a:t>Nhóm</a:t>
            </a:r>
            <a:r>
              <a:rPr lang="en-US" sz="3000" b="1" dirty="0">
                <a:ea typeface="SimSun"/>
                <a:cs typeface="Times New Roman" pitchFamily="18" charset="0"/>
              </a:rPr>
              <a:t> 2: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kiểm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soát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nhiệt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ea typeface="SimSun"/>
                <a:cs typeface="Times New Roman" pitchFamily="18" charset="0"/>
              </a:rPr>
              <a:t>độ</a:t>
            </a:r>
            <a:r>
              <a:rPr lang="en-US" sz="3000" b="1" dirty="0" smtClean="0">
                <a:solidFill>
                  <a:srgbClr val="00B0F0"/>
                </a:solidFill>
                <a:ea typeface="SimSun"/>
                <a:cs typeface="Times New Roman" pitchFamily="18" charset="0"/>
              </a:rPr>
              <a:t>?</a:t>
            </a:r>
            <a:endParaRPr lang="en-US" sz="3000" b="1" dirty="0">
              <a:solidFill>
                <a:srgbClr val="00B0F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             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giải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trí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B0F0"/>
                </a:solidFill>
                <a:ea typeface="SimSun"/>
                <a:cs typeface="Times New Roman" pitchFamily="18" charset="0"/>
              </a:rPr>
              <a:t>minh?</a:t>
            </a:r>
            <a:endParaRPr lang="en-US" sz="3000" b="1" dirty="0">
              <a:solidFill>
                <a:srgbClr val="00B0F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ea typeface="SimSun"/>
                <a:cs typeface="Times New Roman" pitchFamily="18" charset="0"/>
              </a:rPr>
              <a:t>Nhóm</a:t>
            </a:r>
            <a:r>
              <a:rPr lang="en-US" sz="3000" b="1" dirty="0">
                <a:ea typeface="SimSun"/>
                <a:cs typeface="Times New Roman" pitchFamily="18" charset="0"/>
              </a:rPr>
              <a:t> 3: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lượng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ea typeface="SimSun"/>
                <a:cs typeface="Times New Roman" pitchFamily="18" charset="0"/>
              </a:rPr>
              <a:t>trời</a:t>
            </a:r>
            <a:r>
              <a:rPr lang="en-US" sz="3000" b="1" dirty="0" smtClean="0">
                <a:solidFill>
                  <a:srgbClr val="7030A0"/>
                </a:solidFill>
                <a:ea typeface="SimSun"/>
                <a:cs typeface="Times New Roman" pitchFamily="18" charset="0"/>
              </a:rPr>
              <a:t>?</a:t>
            </a:r>
            <a:endParaRPr lang="en-US" sz="3000" b="1" dirty="0">
              <a:solidFill>
                <a:srgbClr val="7030A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             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khiển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ea typeface="SimSun"/>
                <a:cs typeface="Times New Roman" pitchFamily="18" charset="0"/>
              </a:rPr>
              <a:t>dụng</a:t>
            </a:r>
            <a:r>
              <a:rPr lang="en-US" sz="3000" b="1" dirty="0" smtClean="0">
                <a:solidFill>
                  <a:srgbClr val="7030A0"/>
                </a:solidFill>
                <a:ea typeface="SimSun"/>
                <a:cs typeface="Times New Roman" pitchFamily="18" charset="0"/>
              </a:rPr>
              <a:t>?</a:t>
            </a:r>
            <a:endParaRPr lang="en-US" sz="3000" b="1" dirty="0">
              <a:solidFill>
                <a:srgbClr val="7030A0"/>
              </a:solidFill>
              <a:ea typeface="SimSun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E0549D-4F6E-438D-B846-EBFAE9C41D7D}"/>
              </a:ext>
            </a:extLst>
          </p:cNvPr>
          <p:cNvSpPr/>
          <p:nvPr/>
        </p:nvSpPr>
        <p:spPr>
          <a:xfrm>
            <a:off x="0" y="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3300"/>
                </a:solidFill>
              </a:rPr>
              <a:t>Khái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niệm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ngôi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nhà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thông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smtClean="0">
                <a:solidFill>
                  <a:srgbClr val="FF3300"/>
                </a:solidFill>
              </a:rPr>
              <a:t>minh</a:t>
            </a:r>
            <a:endParaRPr lang="en-US" sz="3200" b="1" u="sng" dirty="0">
              <a:solidFill>
                <a:srgbClr val="FF33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712856"/>
            <a:ext cx="3549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Thảo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luận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nhóm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25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" y="538609"/>
            <a:ext cx="8610600" cy="6420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cs typeface="Times New Roman" pitchFamily="18" charset="0"/>
              </a:rPr>
              <a:t>Nhóm</a:t>
            </a:r>
            <a:r>
              <a:rPr lang="en-US" sz="3000" dirty="0">
                <a:cs typeface="Times New Roman" pitchFamily="18" charset="0"/>
              </a:rPr>
              <a:t> 1:</a:t>
            </a:r>
            <a:r>
              <a:rPr lang="en-US" sz="3000" dirty="0">
                <a:ea typeface="SimSun"/>
                <a:cs typeface="Times New Roman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 smtClean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camera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giám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sát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an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ninh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: Camera,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báo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cháy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khóa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chiếu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sáng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minh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Bóng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SimSun"/>
                <a:cs typeface="Times New Roman" pitchFamily="18" charset="0"/>
              </a:rPr>
              <a:t>đèn</a:t>
            </a:r>
            <a:r>
              <a:rPr lang="en-US" sz="3000" dirty="0">
                <a:solidFill>
                  <a:srgbClr val="FF0000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ea typeface="SimSun"/>
                <a:cs typeface="Times New Roman" pitchFamily="18" charset="0"/>
              </a:rPr>
              <a:t>Nhóm</a:t>
            </a:r>
            <a:r>
              <a:rPr lang="en-US" sz="3000" dirty="0">
                <a:ea typeface="SimSun"/>
                <a:cs typeface="Times New Roman" pitchFamily="18" charset="0"/>
              </a:rPr>
              <a:t> 2: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kiểm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soát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nhiệt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độ:Máy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hòa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giải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trí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minh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Tivi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máy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nghe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B0F0"/>
                </a:solidFill>
                <a:ea typeface="SimSun"/>
                <a:cs typeface="Times New Roman" pitchFamily="18" charset="0"/>
              </a:rPr>
              <a:t>nhạc</a:t>
            </a:r>
            <a:r>
              <a:rPr lang="en-US" sz="3000" dirty="0">
                <a:solidFill>
                  <a:srgbClr val="00B0F0"/>
                </a:solidFill>
                <a:ea typeface="SimSu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ea typeface="SimSun"/>
                <a:cs typeface="Times New Roman" pitchFamily="18" charset="0"/>
              </a:rPr>
              <a:t>Nhóm</a:t>
            </a:r>
            <a:r>
              <a:rPr lang="en-US" sz="3000" dirty="0">
                <a:ea typeface="SimSun"/>
                <a:cs typeface="Times New Roman" pitchFamily="18" charset="0"/>
              </a:rPr>
              <a:t> 3: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năng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lượng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trời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: Pin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trời</a:t>
            </a:r>
            <a:endParaRPr lang="en-US" sz="3000" dirty="0">
              <a:solidFill>
                <a:srgbClr val="7030A0"/>
              </a:solidFill>
              <a:ea typeface="SimSun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Kể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thống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khiển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gia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dụng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Tủ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lạnh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máy</a:t>
            </a:r>
            <a:r>
              <a:rPr lang="en-US" sz="3000" dirty="0">
                <a:solidFill>
                  <a:srgbClr val="7030A0"/>
                </a:solidFill>
                <a:ea typeface="SimSun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ea typeface="SimSun"/>
                <a:cs typeface="Times New Roman" pitchFamily="18" charset="0"/>
              </a:rPr>
              <a:t>giặt</a:t>
            </a:r>
            <a:endParaRPr lang="en-US" sz="3000" dirty="0">
              <a:solidFill>
                <a:srgbClr val="7030A0"/>
              </a:solidFill>
              <a:ea typeface="SimSun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E0549D-4F6E-438D-B846-EBFAE9C41D7D}"/>
              </a:ext>
            </a:extLst>
          </p:cNvPr>
          <p:cNvSpPr/>
          <p:nvPr/>
        </p:nvSpPr>
        <p:spPr>
          <a:xfrm>
            <a:off x="0" y="0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3300"/>
                </a:solidFill>
              </a:rPr>
              <a:t>Khái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niệm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ngôi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nhà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thông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minh</a:t>
            </a:r>
            <a:endParaRPr lang="en-US" sz="3200" b="1" u="sng" dirty="0">
              <a:solidFill>
                <a:srgbClr val="FF3300"/>
              </a:solidFill>
            </a:endParaRPr>
          </a:p>
          <a:p>
            <a:pPr defTabSz="922338">
              <a:tabLst>
                <a:tab pos="6459538" algn="l"/>
              </a:tabLst>
            </a:pPr>
            <a:r>
              <a:rPr lang="en-US" sz="3200" b="1" dirty="0">
                <a:solidFill>
                  <a:srgbClr val="FF3300"/>
                </a:solidFill>
              </a:rPr>
              <a:t>    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83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28684" y="3200400"/>
            <a:ext cx="8534400" cy="32766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328684" y="1152281"/>
            <a:ext cx="8305800" cy="1524000"/>
          </a:xfrm>
          <a:prstGeom prst="flowChartMagnetic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66675" y="1988956"/>
            <a:ext cx="12001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E0549D-4F6E-438D-B846-EBFAE9C41D7D}"/>
              </a:ext>
            </a:extLst>
          </p:cNvPr>
          <p:cNvSpPr/>
          <p:nvPr/>
        </p:nvSpPr>
        <p:spPr>
          <a:xfrm>
            <a:off x="0" y="0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u="sng" dirty="0" err="1">
                <a:solidFill>
                  <a:srgbClr val="FF3300"/>
                </a:solidFill>
              </a:rPr>
              <a:t>Khái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niệm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ngôi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nhà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thông</a:t>
            </a:r>
            <a:r>
              <a:rPr lang="en-US" sz="3200" b="1" u="sng" dirty="0">
                <a:solidFill>
                  <a:srgbClr val="FF3300"/>
                </a:solidFill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</a:rPr>
              <a:t>minh</a:t>
            </a:r>
            <a:endParaRPr lang="en-US" sz="3200" b="1" u="sng" dirty="0">
              <a:solidFill>
                <a:srgbClr val="FF3300"/>
              </a:solidFill>
            </a:endParaRPr>
          </a:p>
          <a:p>
            <a:pPr defTabSz="922338">
              <a:tabLst>
                <a:tab pos="6459538" algn="l"/>
              </a:tabLst>
            </a:pPr>
            <a:r>
              <a:rPr lang="en-US" sz="3200" b="1" dirty="0">
                <a:solidFill>
                  <a:srgbClr val="FF3300"/>
                </a:solidFill>
              </a:rPr>
              <a:t>    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29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607642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</a:rPr>
              <a:t>2. </a:t>
            </a:r>
            <a:r>
              <a:rPr lang="en-US" sz="3000" b="1" dirty="0" err="1">
                <a:solidFill>
                  <a:srgbClr val="FF3300"/>
                </a:solidFill>
              </a:rPr>
              <a:t>Đặc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điểm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của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ngôi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nhà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thông</a:t>
            </a:r>
            <a:r>
              <a:rPr lang="en-US" sz="3000" b="1" dirty="0">
                <a:solidFill>
                  <a:srgbClr val="FF3300"/>
                </a:solidFill>
              </a:rPr>
              <a:t> minh</a:t>
            </a:r>
            <a:endParaRPr lang="en-US" sz="3000" dirty="0">
              <a:solidFill>
                <a:srgbClr val="FF33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AD6A75-8A7C-4FE4-8D5F-5FC5F8263045}"/>
              </a:ext>
            </a:extLst>
          </p:cNvPr>
          <p:cNvSpPr/>
          <p:nvPr/>
        </p:nvSpPr>
        <p:spPr>
          <a:xfrm>
            <a:off x="533400" y="228600"/>
            <a:ext cx="6629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</a:rPr>
              <a:t>1. </a:t>
            </a:r>
            <a:r>
              <a:rPr lang="en-US" sz="3000" b="1" dirty="0" err="1">
                <a:solidFill>
                  <a:srgbClr val="FF3300"/>
                </a:solidFill>
              </a:rPr>
              <a:t>Khái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niệm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ngôi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nhà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thông</a:t>
            </a:r>
            <a:r>
              <a:rPr lang="en-US" sz="3000" b="1" dirty="0">
                <a:solidFill>
                  <a:srgbClr val="FF3300"/>
                </a:solidFill>
              </a:rPr>
              <a:t> minh</a:t>
            </a:r>
            <a:endParaRPr lang="en-US" sz="30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14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648"/>
            <a:ext cx="9144000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</a:pP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HS video clip 2 “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FF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minh”</a:t>
            </a:r>
            <a:endParaRPr lang="en-US" altLang="en-US" sz="3200" b="1" dirty="0">
              <a:solidFill>
                <a:srgbClr val="FF33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3A3292E4-2780-4748-BC1F-B369816B3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36640"/>
            <a:ext cx="8534400" cy="53865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167163"/>
              </p:ext>
            </p:extLst>
          </p:nvPr>
        </p:nvGraphicFramePr>
        <p:xfrm>
          <a:off x="304800" y="685800"/>
          <a:ext cx="8610600" cy="5959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2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u="sng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khiển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(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35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u="sng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u="sng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2: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(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2)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8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u="sng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u="sng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3: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khiến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ưu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?(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aseline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3)</a:t>
                      </a:r>
                      <a:endParaRPr lang="en-US" sz="24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638" marR="666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90600" y="149477"/>
            <a:ext cx="69201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(3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): </a:t>
            </a:r>
            <a:r>
              <a:rPr lang="en-US" sz="2600" b="1" dirty="0" err="1">
                <a:solidFill>
                  <a:srgbClr val="FF0000"/>
                </a:solidFill>
              </a:rPr>
              <a:t>Phiếu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học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tập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4776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E67F1C-5A79-4159-91D6-5CEF4B4B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346985"/>
              </p:ext>
            </p:extLst>
          </p:nvPr>
        </p:nvGraphicFramePr>
        <p:xfrm>
          <a:off x="228600" y="838200"/>
          <a:ext cx="8700448" cy="5040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55123057"/>
                    </a:ext>
                  </a:extLst>
                </a:gridCol>
                <a:gridCol w="5042848">
                  <a:extLst>
                    <a:ext uri="{9D8B030D-6E8A-4147-A177-3AD203B41FA5}">
                      <a16:colId xmlns:a16="http://schemas.microsoft.com/office/drawing/2014/main" val="3138886699"/>
                    </a:ext>
                  </a:extLst>
                </a:gridCol>
              </a:tblGrid>
              <a:tr h="58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684385"/>
                  </a:ext>
                </a:extLst>
              </a:tr>
              <a:tr h="20053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761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90600" y="149477"/>
            <a:ext cx="69201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(3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): </a:t>
            </a:r>
            <a:r>
              <a:rPr lang="en-US" sz="2600" b="1" dirty="0" err="1">
                <a:solidFill>
                  <a:srgbClr val="FF0000"/>
                </a:solidFill>
              </a:rPr>
              <a:t>Phiếu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học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tập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222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E67F1C-5A79-4159-91D6-5CEF4B4B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53218"/>
              </p:ext>
            </p:extLst>
          </p:nvPr>
        </p:nvGraphicFramePr>
        <p:xfrm>
          <a:off x="533400" y="914400"/>
          <a:ext cx="8229600" cy="56903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5512305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138886699"/>
                    </a:ext>
                  </a:extLst>
                </a:gridCol>
              </a:tblGrid>
              <a:tr h="3047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684385"/>
                  </a:ext>
                </a:extLst>
              </a:tr>
              <a:tr h="21130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u="sng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05657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90600" y="149477"/>
            <a:ext cx="69201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(3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): </a:t>
            </a:r>
            <a:r>
              <a:rPr lang="en-US" sz="2600" b="1" dirty="0" err="1">
                <a:solidFill>
                  <a:srgbClr val="FF0000"/>
                </a:solidFill>
              </a:rPr>
              <a:t>Phiếu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học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tập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084455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E67F1C-5A79-4159-91D6-5CEF4B4BF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29568"/>
              </p:ext>
            </p:extLst>
          </p:nvPr>
        </p:nvGraphicFramePr>
        <p:xfrm>
          <a:off x="228600" y="914400"/>
          <a:ext cx="8610600" cy="5594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355123057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3138886699"/>
                    </a:ext>
                  </a:extLst>
                </a:gridCol>
              </a:tblGrid>
              <a:tr h="452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684385"/>
                  </a:ext>
                </a:extLst>
              </a:tr>
              <a:tr h="49414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sng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u="sng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1417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90600" y="149477"/>
            <a:ext cx="69201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Thảo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luận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(3 </a:t>
            </a:r>
            <a:r>
              <a:rPr lang="en-US" altLang="en-US" sz="2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2600" b="1" dirty="0">
                <a:solidFill>
                  <a:srgbClr val="FF0000"/>
                </a:solidFill>
                <a:cs typeface="Times New Roman" panose="02020603050405020304" pitchFamily="18" charset="0"/>
              </a:rPr>
              <a:t>): </a:t>
            </a:r>
            <a:r>
              <a:rPr lang="en-US" sz="2600" b="1" dirty="0" err="1">
                <a:solidFill>
                  <a:srgbClr val="FF0000"/>
                </a:solidFill>
              </a:rPr>
              <a:t>Phiếu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học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tập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27466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itchFamily="49" charset="0"/>
                <a:cs typeface="Arial" pitchFamily="34" charset="0"/>
              </a:rPr>
              <a:t/>
            </a:r>
            <a:br>
              <a:rPr kumimoji="0" 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itchFamily="49" charset="0"/>
                <a:cs typeface="Arial" pitchFamily="34" charset="0"/>
              </a:rPr>
            </a:b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165937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Cho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nghệ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tiện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ích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ngôi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thông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minh ?</a:t>
            </a:r>
            <a:endParaRPr lang="en-US" sz="3000" b="1" dirty="0"/>
          </a:p>
        </p:txBody>
      </p:sp>
      <p:pic>
        <p:nvPicPr>
          <p:cNvPr id="18" name="Picture 2" descr="Sự ổn định của hệ thống nhà thông minh Mobieyes SmartHome như thế nào? |  Tin tức | MobiEyes SmartHome | Thạch Anh ITT">
            <a:extLst>
              <a:ext uri="{FF2B5EF4-FFF2-40B4-BE49-F238E27FC236}">
                <a16:creationId xmlns:a16="http://schemas.microsoft.com/office/drawing/2014/main" id="{8142A98E-C7EE-465F-9724-BD052332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394"/>
            <a:ext cx="5867400" cy="33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401"/>
          <p:cNvSpPr txBox="1"/>
          <p:nvPr/>
        </p:nvSpPr>
        <p:spPr>
          <a:xfrm>
            <a:off x="1541188" y="3499187"/>
            <a:ext cx="6137821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ea typeface="Arial"/>
                <a:cs typeface="Times New Roman" panose="02020603050405020304" pitchFamily="18" charset="0"/>
              </a:rPr>
              <a:t> minh</a:t>
            </a:r>
            <a:endParaRPr lang="en-US" sz="3200" dirty="0">
              <a:solidFill>
                <a:srgbClr val="0000FF"/>
              </a:solidFill>
              <a:effectLst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1" y="5486400"/>
            <a:ext cx="9525000" cy="124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0" lvl="1" algn="just">
              <a:lnSpc>
                <a:spcPct val="134000"/>
              </a:lnSpc>
              <a:spcAft>
                <a:spcPts val="0"/>
              </a:spcAft>
              <a:tabLst>
                <a:tab pos="530860" algn="l"/>
              </a:tabLst>
            </a:pPr>
            <a:r>
              <a:rPr lang="en-US" sz="2800" b="1" dirty="0" err="1">
                <a:ea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đồ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dùng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được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cài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đặt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chương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trình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để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tắt</a:t>
            </a:r>
            <a:r>
              <a:rPr lang="en-US" sz="2800" b="1" dirty="0">
                <a:ea typeface="Times New Roman"/>
                <a:cs typeface="Times New Roman" pitchFamily="18" charset="0"/>
              </a:rPr>
              <a:t>/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mở</a:t>
            </a:r>
            <a:r>
              <a:rPr lang="en-US" sz="2800" b="1" dirty="0">
                <a:ea typeface="Times New Roman"/>
                <a:cs typeface="Times New Roman" pitchFamily="18" charset="0"/>
              </a:rPr>
              <a:t>/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khoá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tự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động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mà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không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cần</a:t>
            </a:r>
            <a:r>
              <a:rPr lang="en-US" sz="2800" b="1" dirty="0">
                <a:ea typeface="Times New Roman"/>
                <a:cs typeface="Times New Roman" pitchFamily="18" charset="0"/>
              </a:rPr>
              <a:t> con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người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tác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động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trực</a:t>
            </a:r>
            <a:r>
              <a:rPr lang="en-US" sz="2800" b="1" dirty="0"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ea typeface="Times New Roman"/>
                <a:cs typeface="Times New Roman" pitchFamily="18" charset="0"/>
              </a:rPr>
              <a:t>tiếp</a:t>
            </a:r>
            <a:r>
              <a:rPr lang="en-US" sz="2800" b="1" dirty="0">
                <a:ea typeface="Times New Roman"/>
                <a:cs typeface="Times New Roman" pitchFamily="18" charset="0"/>
              </a:rPr>
              <a:t>.</a:t>
            </a:r>
            <a:endParaRPr lang="en-US" sz="2800" b="1" dirty="0"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41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:a16="http://schemas.microsoft.com/office/drawing/2014/main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5194"/>
            <a:ext cx="458142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KIỂM TRA BÀI CŨ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074DEA9-D054-44B4-93E3-1380DF4D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99" y="828441"/>
            <a:ext cx="82822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8235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6" y="72916"/>
            <a:ext cx="4343400" cy="314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1954" y="5293136"/>
            <a:ext cx="8610600" cy="1051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90500" lvl="1">
              <a:lnSpc>
                <a:spcPct val="116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en-US" sz="2800" dirty="0" err="1">
                <a:ea typeface="Times New Roman"/>
                <a:cs typeface="Times New Roman" pitchFamily="18" charset="0"/>
              </a:rPr>
              <a:t>Việc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giám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sát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ngôi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nhà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từ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xa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cũng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giúp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kiểm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soát</a:t>
            </a:r>
            <a:r>
              <a:rPr lang="en-US" sz="2800" dirty="0">
                <a:ea typeface="Times New Roman"/>
                <a:cs typeface="Times New Roman" pitchFamily="18" charset="0"/>
              </a:rPr>
              <a:t> an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ninh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cho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ngôi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nhà</a:t>
            </a:r>
            <a:r>
              <a:rPr lang="en-US" sz="2800" dirty="0">
                <a:ea typeface="Times New Roman"/>
                <a:cs typeface="Times New Roman" pitchFamily="18" charset="0"/>
              </a:rPr>
              <a:t>.</a:t>
            </a:r>
            <a:endParaRPr lang="en-US" sz="2800" dirty="0"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966" y="4151372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nghệ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kiểm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soát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ninh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ngôi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?</a:t>
            </a:r>
            <a:endParaRPr lang="en-US" sz="2800" dirty="0"/>
          </a:p>
        </p:txBody>
      </p:sp>
      <p:sp>
        <p:nvSpPr>
          <p:cNvPr id="13" name="Shape 401"/>
          <p:cNvSpPr txBox="1"/>
          <p:nvPr/>
        </p:nvSpPr>
        <p:spPr>
          <a:xfrm>
            <a:off x="271954" y="3239815"/>
            <a:ext cx="4452445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en-US" sz="2600" b="1" dirty="0" err="1" smtClean="0">
                <a:ea typeface="Arial"/>
                <a:cs typeface="Times New Roman" panose="02020603050405020304" pitchFamily="18" charset="0"/>
              </a:rPr>
              <a:t>H</a:t>
            </a:r>
            <a:r>
              <a:rPr lang="en-US" sz="2600" b="1" dirty="0" err="1" smtClean="0">
                <a:effectLst/>
                <a:ea typeface="Arial"/>
                <a:cs typeface="Times New Roman" panose="02020603050405020304" pitchFamily="18" charset="0"/>
              </a:rPr>
              <a:t>ệ</a:t>
            </a:r>
            <a:r>
              <a:rPr lang="en-US" sz="2600" b="1" dirty="0" smtClean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thống</a:t>
            </a:r>
            <a:r>
              <a:rPr lang="en-US" sz="2600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khiển</a:t>
            </a:r>
            <a:r>
              <a:rPr lang="en-US" sz="2600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ea typeface="Arial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effectLst/>
                <a:latin typeface="Arial"/>
                <a:ea typeface="Arial"/>
              </a:rPr>
              <a:t>.</a:t>
            </a:r>
          </a:p>
        </p:txBody>
      </p:sp>
      <p:pic>
        <p:nvPicPr>
          <p:cNvPr id="2056" name="Picture 8" descr="Nhà thông minh BKAV | Công ty giải pháp công nghệ Thái D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22335"/>
            <a:ext cx="441565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401"/>
          <p:cNvSpPr txBox="1"/>
          <p:nvPr/>
        </p:nvSpPr>
        <p:spPr>
          <a:xfrm>
            <a:off x="4953000" y="3369880"/>
            <a:ext cx="4204138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b="1" dirty="0">
                <a:effectLst/>
                <a:ea typeface="Arial"/>
                <a:cs typeface="Times New Roman" panose="02020603050405020304" pitchFamily="18" charset="0"/>
              </a:rPr>
              <a:t>Sử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vi-VN" b="1" dirty="0">
                <a:effectLst/>
                <a:ea typeface="Arial"/>
                <a:cs typeface="Times New Roman" panose="02020603050405020304" pitchFamily="18" charset="0"/>
              </a:rPr>
              <a:t>dụng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điện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thoại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để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giám</a:t>
            </a:r>
            <a:r>
              <a:rPr lang="en-US" b="1" dirty="0">
                <a:effectLst/>
                <a:ea typeface="Arial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Arial"/>
                <a:cs typeface="Times New Roman" panose="02020603050405020304" pitchFamily="18" charset="0"/>
              </a:rPr>
              <a:t>sát</a:t>
            </a:r>
            <a:endParaRPr lang="en-US" b="1" dirty="0">
              <a:effectLst/>
              <a:ea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74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01"/>
          <p:cNvSpPr txBox="1"/>
          <p:nvPr/>
        </p:nvSpPr>
        <p:spPr>
          <a:xfrm>
            <a:off x="469418" y="3162300"/>
            <a:ext cx="4014163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2800" dirty="0" smtClean="0">
                <a:effectLst/>
                <a:ea typeface="Arial"/>
                <a:cs typeface="Times New Roman" pitchFamily="18" charset="0"/>
              </a:rPr>
              <a:t>pin </a:t>
            </a:r>
            <a:r>
              <a:rPr lang="vi-VN" sz="2800" dirty="0">
                <a:effectLst/>
                <a:ea typeface="Arial"/>
                <a:cs typeface="Times New Roman" pitchFamily="18" charset="0"/>
              </a:rPr>
              <a:t>năng lượng mặt trời</a:t>
            </a:r>
            <a:endParaRPr lang="en-US" sz="2800" dirty="0">
              <a:effectLst/>
              <a:ea typeface="Arial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281" y="4538989"/>
            <a:ext cx="8610600" cy="2091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90500" lvl="1" indent="58738" algn="just">
              <a:lnSpc>
                <a:spcPct val="116000"/>
              </a:lnSpc>
              <a:spcAft>
                <a:spcPts val="0"/>
              </a:spcAft>
              <a:tabLst>
                <a:tab pos="548640" algn="l"/>
              </a:tabLst>
            </a:pPr>
            <a:r>
              <a:rPr lang="en-US" sz="2800" dirty="0" smtClean="0">
                <a:ea typeface="Times New Roman"/>
                <a:cs typeface="Times New Roman" pitchFamily="18" charset="0"/>
              </a:rPr>
              <a:t>     </a:t>
            </a:r>
            <a:r>
              <a:rPr lang="en-US" sz="2800" dirty="0" err="1" smtClean="0">
                <a:ea typeface="Times New Roman"/>
                <a:cs typeface="Times New Roman" pitchFamily="18" charset="0"/>
              </a:rPr>
              <a:t>Sử</a:t>
            </a:r>
            <a:r>
              <a:rPr lang="en-US" sz="2800" dirty="0" smtClean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dụng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những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đồ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dùng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điện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và</a:t>
            </a:r>
            <a:r>
              <a:rPr lang="en-US" sz="2800" dirty="0">
                <a:ea typeface="Times New Roman"/>
                <a:cs typeface="Times New Roman" pitchFamily="18" charset="0"/>
              </a:rPr>
              <a:t> gas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tự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động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lắp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đặt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những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hệ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thống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cửa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rèm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để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đón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ánh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sáng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mặt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trời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và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gió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tự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nhiên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giúp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tiết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kiệm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điện</a:t>
            </a:r>
            <a:r>
              <a:rPr lang="en-US" sz="2800" dirty="0">
                <a:ea typeface="Times New Roman"/>
                <a:cs typeface="Times New Roman" pitchFamily="18" charset="0"/>
              </a:rPr>
              <a:t> (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dùng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cho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đèn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chiếu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sáng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quạt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máy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nước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nóng</a:t>
            </a:r>
            <a:r>
              <a:rPr lang="en-US" sz="2800" dirty="0"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máy</a:t>
            </a:r>
            <a:r>
              <a:rPr lang="en-US" sz="2800" dirty="0"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ea typeface="Times New Roman"/>
                <a:cs typeface="Times New Roman" pitchFamily="18" charset="0"/>
              </a:rPr>
              <a:t>sưởi</a:t>
            </a:r>
            <a:r>
              <a:rPr lang="en-US" sz="2800" dirty="0">
                <a:ea typeface="Times New Roman"/>
                <a:cs typeface="Times New Roman" pitchFamily="18" charset="0"/>
              </a:rPr>
              <a:t>,…).</a:t>
            </a:r>
            <a:r>
              <a:rPr lang="en-US" sz="2800" dirty="0"/>
              <a:t> </a:t>
            </a:r>
            <a:endParaRPr lang="en-US" sz="2800" dirty="0"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06" y="3853189"/>
            <a:ext cx="9046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kiệm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?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8270"/>
            <a:ext cx="4191000" cy="3022129"/>
          </a:xfrm>
          <a:prstGeom prst="rect">
            <a:avLst/>
          </a:prstGeom>
        </p:spPr>
      </p:pic>
      <p:sp>
        <p:nvSpPr>
          <p:cNvPr id="10" name="Shape 401"/>
          <p:cNvSpPr txBox="1"/>
          <p:nvPr/>
        </p:nvSpPr>
        <p:spPr>
          <a:xfrm>
            <a:off x="4724400" y="3185650"/>
            <a:ext cx="4191000" cy="7239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Hệ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thống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cửa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đón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ánh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en-US" sz="2200" dirty="0" err="1">
                <a:effectLst/>
                <a:ea typeface="Arial"/>
                <a:cs typeface="Times New Roman" pitchFamily="18" charset="0"/>
              </a:rPr>
              <a:t>nắng</a:t>
            </a:r>
            <a:r>
              <a:rPr lang="en-US" sz="2200" dirty="0">
                <a:effectLst/>
                <a:ea typeface="Arial"/>
                <a:cs typeface="Times New Roman" pitchFamily="18" charset="0"/>
              </a:rPr>
              <a:t> </a:t>
            </a:r>
            <a:r>
              <a:rPr lang="vi-VN" sz="2200" dirty="0">
                <a:effectLst/>
                <a:ea typeface="Arial"/>
                <a:cs typeface="Times New Roman" pitchFamily="18" charset="0"/>
              </a:rPr>
              <a:t>mặt trời</a:t>
            </a:r>
            <a:endParaRPr lang="en-US" sz="2200" dirty="0">
              <a:effectLst/>
              <a:ea typeface="Arial"/>
              <a:cs typeface="Times New Roman" pitchFamily="18" charset="0"/>
            </a:endParaRPr>
          </a:p>
        </p:txBody>
      </p:sp>
      <p:pic>
        <p:nvPicPr>
          <p:cNvPr id="2050" name="Picture 2" descr="Điện mặt trời Mang Thít - CÔNG TY CỔ PHẦN ĐẦU TƯ NĂNG LƯỢNG SUN E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8270"/>
            <a:ext cx="3886200" cy="30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11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881" y="2063114"/>
            <a:ext cx="8458199" cy="4512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 tiết kiệm năng lượng em cần lưu ý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Thiết k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ế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nhà phải đảm bảo tính thông thoáng, tăng  cường sử dụng ánh sáng tự nhiên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Sử dụng các vật liệu có khả năng cách nhiệt tốt.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Lựa chọn các thiết bị, đồ dùng tiết kiệm năng lượng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S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ử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dụng các nguồn năng lượng thân thiện với môi trường như năng lượng gió, năng lượng mặt trời.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Sử dụng các thiết bị, đồ dùng đúng cách tiết kiệm năng lượng.</a:t>
            </a:r>
            <a:endParaRPr lang="en-US" sz="28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649" y="810399"/>
            <a:ext cx="8762999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26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vi-VN" sz="26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Để </a:t>
            </a:r>
            <a:r>
              <a:rPr lang="vi-VN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tiết kiệm năng lượng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ngôi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em cần lưu ý những điều gì?</a:t>
            </a:r>
            <a:endParaRPr lang="en-US" sz="26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260" y="-20598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</a:rPr>
              <a:t>2. </a:t>
            </a:r>
            <a:r>
              <a:rPr lang="en-US" sz="3000" b="1" dirty="0" err="1">
                <a:solidFill>
                  <a:srgbClr val="FF3300"/>
                </a:solidFill>
              </a:rPr>
              <a:t>Đặc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điểm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của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ngôi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nhà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thông</a:t>
            </a:r>
            <a:r>
              <a:rPr lang="en-US" sz="3000" b="1" dirty="0">
                <a:solidFill>
                  <a:srgbClr val="FF3300"/>
                </a:solidFill>
              </a:rPr>
              <a:t> minh</a:t>
            </a:r>
            <a:endParaRPr lang="en-US" sz="30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18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7071"/>
            <a:ext cx="8763000" cy="1447800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?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" y="2916197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9597" y="3670113"/>
            <a:ext cx="79248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/>
                <a:ea typeface="SimSun"/>
                <a:cs typeface="Times New Roman"/>
              </a:rPr>
              <a:t> 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Đặc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ngôi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nhà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minh: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tiện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ích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, an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ninh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, an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toàn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tiết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kiệm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năng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SimSun"/>
                <a:cs typeface="Times New Roman"/>
              </a:rPr>
              <a:t>lượng</a:t>
            </a:r>
            <a:r>
              <a:rPr lang="en-US" sz="3200" dirty="0">
                <a:latin typeface="Times New Roman"/>
                <a:ea typeface="SimSun"/>
                <a:cs typeface="Times New Roman"/>
              </a:rPr>
              <a:t>.</a:t>
            </a:r>
            <a:endParaRPr lang="en-US" sz="3200" dirty="0">
              <a:effectLst/>
              <a:latin typeface="Calibri"/>
              <a:ea typeface="SimSun"/>
              <a:cs typeface="Times New Roman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39597" y="2013225"/>
            <a:ext cx="12001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500" y="90072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</a:rPr>
              <a:t>2. </a:t>
            </a:r>
            <a:r>
              <a:rPr lang="en-US" sz="3000" b="1" dirty="0" err="1">
                <a:solidFill>
                  <a:srgbClr val="FF3300"/>
                </a:solidFill>
              </a:rPr>
              <a:t>Đặc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điểm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của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ngôi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nhà</a:t>
            </a:r>
            <a:r>
              <a:rPr lang="en-US" sz="3000" b="1" dirty="0">
                <a:solidFill>
                  <a:srgbClr val="FF3300"/>
                </a:solidFill>
              </a:rPr>
              <a:t> </a:t>
            </a:r>
            <a:r>
              <a:rPr lang="en-US" sz="3000" b="1" dirty="0" err="1">
                <a:solidFill>
                  <a:srgbClr val="FF3300"/>
                </a:solidFill>
              </a:rPr>
              <a:t>thông</a:t>
            </a:r>
            <a:r>
              <a:rPr lang="en-US" sz="3000" b="1" dirty="0">
                <a:solidFill>
                  <a:srgbClr val="FF3300"/>
                </a:solidFill>
              </a:rPr>
              <a:t> minh</a:t>
            </a:r>
            <a:endParaRPr lang="en-US" sz="30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52400" y="76200"/>
            <a:ext cx="8534400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900" dirty="0"/>
          </a:p>
          <a:p>
            <a:r>
              <a:rPr lang="en-US" sz="2900" dirty="0" smtClean="0"/>
              <a:t>  </a:t>
            </a:r>
            <a:r>
              <a:rPr lang="en-US" sz="2900" dirty="0" err="1" smtClean="0"/>
              <a:t>Hãy</a:t>
            </a:r>
            <a:r>
              <a:rPr lang="en-US" sz="2900" dirty="0" smtClean="0"/>
              <a:t> </a:t>
            </a:r>
            <a:r>
              <a:rPr lang="en-US" sz="2900" dirty="0" err="1"/>
              <a:t>chọn</a:t>
            </a:r>
            <a:r>
              <a:rPr lang="en-US" sz="2900" dirty="0"/>
              <a:t> </a:t>
            </a:r>
            <a:r>
              <a:rPr lang="en-US" sz="2900" dirty="0" err="1"/>
              <a:t>những</a:t>
            </a:r>
            <a:r>
              <a:rPr lang="en-US" sz="2900" dirty="0"/>
              <a:t> </a:t>
            </a:r>
            <a:r>
              <a:rPr lang="en-US" sz="2900" dirty="0" err="1"/>
              <a:t>từ</a:t>
            </a:r>
            <a:r>
              <a:rPr lang="en-US" sz="2900" dirty="0"/>
              <a:t> ( </a:t>
            </a:r>
            <a:r>
              <a:rPr lang="en-US" sz="2900" dirty="0">
                <a:solidFill>
                  <a:srgbClr val="FF0000"/>
                </a:solidFill>
              </a:rPr>
              <a:t>            ,             ,  ,           ,   </a:t>
            </a:r>
            <a:r>
              <a:rPr lang="en-US" sz="2900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en-US" sz="2900" dirty="0" smtClean="0"/>
              <a:t>                        </a:t>
            </a:r>
            <a:endParaRPr lang="en-US" sz="2900" dirty="0"/>
          </a:p>
          <a:p>
            <a:r>
              <a:rPr lang="en-US" sz="2900" dirty="0"/>
              <a:t>            </a:t>
            </a:r>
            <a:r>
              <a:rPr lang="en-US" sz="2900" dirty="0" smtClean="0"/>
              <a:t>                      ) </a:t>
            </a:r>
            <a:r>
              <a:rPr lang="en-US" sz="2900" dirty="0" err="1"/>
              <a:t>vào</a:t>
            </a:r>
            <a:r>
              <a:rPr lang="en-US" sz="2900" dirty="0"/>
              <a:t> </a:t>
            </a:r>
            <a:r>
              <a:rPr lang="en-US" sz="2900" dirty="0" err="1"/>
              <a:t>chỗ</a:t>
            </a:r>
            <a:r>
              <a:rPr lang="en-US" sz="2900" dirty="0"/>
              <a:t> </a:t>
            </a:r>
            <a:r>
              <a:rPr lang="en-US" sz="2900" dirty="0" err="1"/>
              <a:t>trống</a:t>
            </a:r>
            <a:r>
              <a:rPr lang="en-US" sz="2900" dirty="0"/>
              <a:t> </a:t>
            </a:r>
            <a:r>
              <a:rPr lang="en-US" sz="2900" dirty="0" err="1"/>
              <a:t>sao</a:t>
            </a:r>
            <a:r>
              <a:rPr lang="en-US" sz="2900" dirty="0"/>
              <a:t> </a:t>
            </a:r>
            <a:r>
              <a:rPr lang="en-US" sz="2900" dirty="0" err="1"/>
              <a:t>cho</a:t>
            </a:r>
            <a:r>
              <a:rPr lang="en-US" sz="2900" dirty="0"/>
              <a:t> </a:t>
            </a:r>
            <a:r>
              <a:rPr lang="en-US" sz="2900" dirty="0" err="1"/>
              <a:t>thích</a:t>
            </a:r>
            <a:r>
              <a:rPr lang="en-US" sz="2900" dirty="0"/>
              <a:t> </a:t>
            </a:r>
            <a:r>
              <a:rPr lang="en-US" sz="2900" dirty="0" err="1"/>
              <a:t>hợp</a:t>
            </a:r>
            <a:r>
              <a:rPr lang="en-US" sz="2900" dirty="0"/>
              <a:t> </a:t>
            </a:r>
            <a:r>
              <a:rPr lang="en-US" sz="2900" dirty="0" err="1"/>
              <a:t>để</a:t>
            </a:r>
            <a:r>
              <a:rPr lang="en-US" sz="2900" dirty="0"/>
              <a:t> </a:t>
            </a:r>
            <a:r>
              <a:rPr lang="en-US" sz="2900" dirty="0" err="1"/>
              <a:t>thể</a:t>
            </a:r>
            <a:r>
              <a:rPr lang="en-US" sz="2900" dirty="0"/>
              <a:t> </a:t>
            </a:r>
            <a:r>
              <a:rPr lang="en-US" sz="2900" dirty="0" err="1" smtClean="0"/>
              <a:t>hiện</a:t>
            </a:r>
            <a:r>
              <a:rPr lang="en-US" sz="2900" dirty="0"/>
              <a:t> </a:t>
            </a:r>
            <a:r>
              <a:rPr lang="en-US" sz="2900" dirty="0" err="1" smtClean="0"/>
              <a:t>được</a:t>
            </a:r>
            <a:r>
              <a:rPr lang="en-US" sz="2900" dirty="0" smtClean="0"/>
              <a:t> </a:t>
            </a:r>
            <a:r>
              <a:rPr lang="en-US" sz="2900" dirty="0" err="1"/>
              <a:t>đặc</a:t>
            </a:r>
            <a:r>
              <a:rPr lang="en-US" sz="2900" dirty="0"/>
              <a:t> </a:t>
            </a:r>
            <a:r>
              <a:rPr lang="en-US" sz="2900" dirty="0" err="1"/>
              <a:t>điểm</a:t>
            </a:r>
            <a:r>
              <a:rPr lang="en-US" sz="2900" dirty="0"/>
              <a:t> </a:t>
            </a:r>
            <a:r>
              <a:rPr lang="en-US" sz="2900" dirty="0" err="1"/>
              <a:t>của</a:t>
            </a:r>
            <a:r>
              <a:rPr lang="en-US" sz="2900" dirty="0"/>
              <a:t> </a:t>
            </a:r>
            <a:r>
              <a:rPr lang="en-US" sz="2900" dirty="0" err="1"/>
              <a:t>các</a:t>
            </a:r>
            <a:r>
              <a:rPr lang="en-US" sz="2900" dirty="0"/>
              <a:t> </a:t>
            </a:r>
            <a:r>
              <a:rPr lang="en-US" sz="2900" dirty="0" err="1"/>
              <a:t>ngôi</a:t>
            </a:r>
            <a:r>
              <a:rPr lang="en-US" sz="2900" dirty="0"/>
              <a:t> </a:t>
            </a:r>
            <a:r>
              <a:rPr lang="en-US" sz="2900" dirty="0" err="1"/>
              <a:t>nhà</a:t>
            </a:r>
            <a:r>
              <a:rPr lang="en-US" sz="2900" dirty="0"/>
              <a:t> </a:t>
            </a:r>
            <a:r>
              <a:rPr lang="en-US" sz="2900" dirty="0" err="1"/>
              <a:t>thông</a:t>
            </a:r>
            <a:r>
              <a:rPr lang="en-US" sz="2900" dirty="0"/>
              <a:t> minh.</a:t>
            </a:r>
          </a:p>
          <a:p>
            <a:pPr lvl="0"/>
            <a:r>
              <a:rPr lang="en-US" sz="2900" dirty="0" err="1"/>
              <a:t>Tận</a:t>
            </a:r>
            <a:r>
              <a:rPr lang="en-US" sz="2900" dirty="0"/>
              <a:t> </a:t>
            </a:r>
            <a:r>
              <a:rPr lang="en-US" sz="2900" dirty="0" err="1"/>
              <a:t>dụng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</a:t>
            </a:r>
            <a:r>
              <a:rPr lang="en-US" sz="2900" dirty="0" err="1"/>
              <a:t>năng</a:t>
            </a:r>
            <a:r>
              <a:rPr lang="en-US" sz="2900" dirty="0"/>
              <a:t> </a:t>
            </a:r>
            <a:r>
              <a:rPr lang="en-US" sz="2900" dirty="0" err="1"/>
              <a:t>lương</a:t>
            </a:r>
            <a:r>
              <a:rPr lang="en-US" sz="2900" dirty="0"/>
              <a:t>, </a:t>
            </a:r>
            <a:r>
              <a:rPr lang="en-US" sz="2900" dirty="0" err="1"/>
              <a:t>ánh</a:t>
            </a:r>
            <a:r>
              <a:rPr lang="en-US" sz="2900" dirty="0"/>
              <a:t> </a:t>
            </a:r>
            <a:r>
              <a:rPr lang="en-US" sz="2900" dirty="0" err="1"/>
              <a:t>sáng</a:t>
            </a:r>
            <a:r>
              <a:rPr lang="en-US" sz="2900" dirty="0"/>
              <a:t> </a:t>
            </a:r>
            <a:r>
              <a:rPr lang="en-US" sz="2900" dirty="0" err="1"/>
              <a:t>tự</a:t>
            </a:r>
            <a:r>
              <a:rPr lang="en-US" sz="2900" dirty="0"/>
              <a:t> </a:t>
            </a:r>
            <a:r>
              <a:rPr lang="en-US" sz="2900" dirty="0" err="1"/>
              <a:t>nhiên</a:t>
            </a:r>
            <a:endParaRPr lang="en-US" sz="2900" dirty="0"/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 err="1"/>
              <a:t>điều</a:t>
            </a:r>
            <a:r>
              <a:rPr lang="en-US" sz="2900" dirty="0"/>
              <a:t> </a:t>
            </a:r>
            <a:r>
              <a:rPr lang="en-US" sz="2900" dirty="0" err="1"/>
              <a:t>khiển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 </a:t>
            </a:r>
            <a:r>
              <a:rPr lang="en-US" sz="2900" dirty="0" err="1"/>
              <a:t>tự</a:t>
            </a:r>
            <a:r>
              <a:rPr lang="en-US" sz="2900" dirty="0"/>
              <a:t> </a:t>
            </a:r>
            <a:r>
              <a:rPr lang="en-US" sz="2900" dirty="0" err="1"/>
              <a:t>động</a:t>
            </a:r>
            <a:r>
              <a:rPr lang="en-US" sz="2900" dirty="0"/>
              <a:t>.</a:t>
            </a:r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……….</a:t>
            </a:r>
            <a:r>
              <a:rPr lang="en-US" sz="2900" dirty="0" err="1"/>
              <a:t>nhiệt</a:t>
            </a:r>
            <a:r>
              <a:rPr lang="en-US" sz="2900" dirty="0"/>
              <a:t> </a:t>
            </a:r>
            <a:r>
              <a:rPr lang="en-US" sz="2900" dirty="0" err="1"/>
              <a:t>độ</a:t>
            </a:r>
            <a:r>
              <a:rPr lang="en-US" sz="2900" dirty="0"/>
              <a:t>. </a:t>
            </a:r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……………</a:t>
            </a:r>
            <a:r>
              <a:rPr lang="en-US" sz="2900" dirty="0" err="1"/>
              <a:t>các</a:t>
            </a:r>
            <a:r>
              <a:rPr lang="en-US" sz="2900" dirty="0"/>
              <a:t> </a:t>
            </a:r>
            <a:r>
              <a:rPr lang="en-US" sz="2900" dirty="0" err="1"/>
              <a:t>thiết</a:t>
            </a:r>
            <a:r>
              <a:rPr lang="en-US" sz="2900" dirty="0"/>
              <a:t> </a:t>
            </a:r>
            <a:r>
              <a:rPr lang="en-US" sz="2900" dirty="0" err="1"/>
              <a:t>bị</a:t>
            </a:r>
            <a:r>
              <a:rPr lang="en-US" sz="2900" dirty="0"/>
              <a:t> </a:t>
            </a:r>
            <a:r>
              <a:rPr lang="en-US" sz="2900" dirty="0" err="1"/>
              <a:t>giải</a:t>
            </a:r>
            <a:r>
              <a:rPr lang="en-US" sz="2900" dirty="0"/>
              <a:t> </a:t>
            </a:r>
            <a:r>
              <a:rPr lang="en-US" sz="2900" dirty="0" err="1"/>
              <a:t>trí</a:t>
            </a:r>
            <a:r>
              <a:rPr lang="en-US" sz="2900" dirty="0"/>
              <a:t>.</a:t>
            </a:r>
          </a:p>
          <a:p>
            <a:pPr lvl="0"/>
            <a:r>
              <a:rPr lang="en-US" sz="2900" dirty="0" err="1"/>
              <a:t>Có</a:t>
            </a:r>
            <a:r>
              <a:rPr lang="en-US" sz="2900" dirty="0"/>
              <a:t> </a:t>
            </a:r>
            <a:r>
              <a:rPr lang="en-US" sz="2900" dirty="0" err="1"/>
              <a:t>hệ</a:t>
            </a:r>
            <a:r>
              <a:rPr lang="en-US" sz="2900" dirty="0"/>
              <a:t> </a:t>
            </a:r>
            <a:r>
              <a:rPr lang="en-US" sz="2900" dirty="0" err="1"/>
              <a:t>thống</a:t>
            </a:r>
            <a:r>
              <a:rPr lang="en-US" sz="2900" dirty="0"/>
              <a:t> </a:t>
            </a:r>
            <a:r>
              <a:rPr lang="en-US" sz="2900" dirty="0">
                <a:solidFill>
                  <a:srgbClr val="FF0000"/>
                </a:solidFill>
              </a:rPr>
              <a:t>………….</a:t>
            </a:r>
            <a:r>
              <a:rPr lang="en-US" sz="2900" dirty="0"/>
              <a:t>an </a:t>
            </a:r>
            <a:r>
              <a:rPr lang="en-US" sz="2900" dirty="0" err="1"/>
              <a:t>ninh</a:t>
            </a:r>
            <a:r>
              <a:rPr lang="en-US" sz="2900" dirty="0"/>
              <a:t>, an </a:t>
            </a:r>
            <a:r>
              <a:rPr lang="en-US" sz="2900" dirty="0" err="1"/>
              <a:t>toàn</a:t>
            </a:r>
            <a:r>
              <a:rPr lang="en-US" sz="2900" dirty="0"/>
              <a:t> </a:t>
            </a:r>
            <a:r>
              <a:rPr lang="en-US" sz="2900" dirty="0" err="1"/>
              <a:t>cho</a:t>
            </a:r>
            <a:r>
              <a:rPr lang="en-US" sz="2900" dirty="0"/>
              <a:t> </a:t>
            </a:r>
            <a:r>
              <a:rPr lang="en-US" sz="2900" dirty="0" err="1"/>
              <a:t>ngôi</a:t>
            </a:r>
            <a:r>
              <a:rPr lang="en-US" sz="2900" dirty="0"/>
              <a:t> </a:t>
            </a:r>
            <a:r>
              <a:rPr lang="en-US" sz="2900" dirty="0" err="1"/>
              <a:t>nhà</a:t>
            </a:r>
            <a:r>
              <a:rPr lang="en-US" sz="29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2803B0-8BF4-4C10-B796-BFCE8409FB6C}"/>
              </a:ext>
            </a:extLst>
          </p:cNvPr>
          <p:cNvSpPr/>
          <p:nvPr/>
        </p:nvSpPr>
        <p:spPr>
          <a:xfrm>
            <a:off x="0" y="-29497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u="sng" dirty="0" err="1">
                <a:solidFill>
                  <a:srgbClr val="FF3300"/>
                </a:solidFill>
              </a:rPr>
              <a:t>Luyện</a:t>
            </a:r>
            <a:r>
              <a:rPr lang="en-US" sz="2900" b="1" u="sng" dirty="0">
                <a:solidFill>
                  <a:srgbClr val="FF3300"/>
                </a:solidFill>
              </a:rPr>
              <a:t> </a:t>
            </a:r>
            <a:r>
              <a:rPr lang="en-US" sz="2900" b="1" u="sng" dirty="0" err="1">
                <a:solidFill>
                  <a:srgbClr val="FF3300"/>
                </a:solidFill>
              </a:rPr>
              <a:t>tập</a:t>
            </a:r>
            <a:r>
              <a:rPr lang="en-US" sz="2900" b="1" u="sng" dirty="0">
                <a:solidFill>
                  <a:srgbClr val="FF3300"/>
                </a:solidFill>
              </a:rPr>
              <a:t>:</a:t>
            </a:r>
            <a:endParaRPr lang="en-US" sz="2900" u="sng" dirty="0">
              <a:solidFill>
                <a:srgbClr val="FF33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0A6858-70FF-4AA3-86C7-C50D8EAEB523}"/>
              </a:ext>
            </a:extLst>
          </p:cNvPr>
          <p:cNvSpPr/>
          <p:nvPr/>
        </p:nvSpPr>
        <p:spPr>
          <a:xfrm>
            <a:off x="3460957" y="522043"/>
            <a:ext cx="11257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tối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đa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D7D848-7D6D-40C4-BB64-04A5CD4400F3}"/>
              </a:ext>
            </a:extLst>
          </p:cNvPr>
          <p:cNvSpPr/>
          <p:nvPr/>
        </p:nvSpPr>
        <p:spPr>
          <a:xfrm>
            <a:off x="4572000" y="552820"/>
            <a:ext cx="1828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ánh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sáng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23B52E-5787-4864-B710-14EC5607D653}"/>
              </a:ext>
            </a:extLst>
          </p:cNvPr>
          <p:cNvSpPr/>
          <p:nvPr/>
        </p:nvSpPr>
        <p:spPr>
          <a:xfrm>
            <a:off x="6172200" y="549749"/>
            <a:ext cx="1354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ổn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định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0532BF-C547-46AE-9BA3-F37BBA45FF2C}"/>
              </a:ext>
            </a:extLst>
          </p:cNvPr>
          <p:cNvSpPr/>
          <p:nvPr/>
        </p:nvSpPr>
        <p:spPr>
          <a:xfrm>
            <a:off x="1875507" y="990600"/>
            <a:ext cx="167148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đảm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>
                <a:solidFill>
                  <a:srgbClr val="FF3300"/>
                </a:solidFill>
              </a:rPr>
              <a:t>bảo</a:t>
            </a:r>
            <a:endParaRPr lang="en-US" sz="2900" dirty="0">
              <a:solidFill>
                <a:srgbClr val="FF33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5C00EB-7D0A-4406-95A3-0952A9C15636}"/>
              </a:ext>
            </a:extLst>
          </p:cNvPr>
          <p:cNvSpPr/>
          <p:nvPr/>
        </p:nvSpPr>
        <p:spPr>
          <a:xfrm>
            <a:off x="109882" y="990600"/>
            <a:ext cx="194751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 err="1">
                <a:solidFill>
                  <a:srgbClr val="FF3300"/>
                </a:solidFill>
              </a:rPr>
              <a:t>điều</a:t>
            </a:r>
            <a:r>
              <a:rPr lang="en-US" sz="2900" dirty="0">
                <a:solidFill>
                  <a:srgbClr val="FF3300"/>
                </a:solidFill>
              </a:rPr>
              <a:t> </a:t>
            </a:r>
            <a:r>
              <a:rPr lang="en-US" sz="2900" dirty="0" err="1" smtClean="0">
                <a:solidFill>
                  <a:srgbClr val="FF3300"/>
                </a:solidFill>
              </a:rPr>
              <a:t>khiển</a:t>
            </a:r>
            <a:r>
              <a:rPr lang="en-US" sz="2900" dirty="0" smtClean="0">
                <a:solidFill>
                  <a:srgbClr val="FF0000"/>
                </a:solidFill>
              </a:rPr>
              <a:t>, </a:t>
            </a:r>
            <a:endParaRPr lang="en-US" sz="29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16493 0.18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3.33333E-6 L -0.07882 0.24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85 L -0.44601 0.31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61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2283 0.383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278 L -0.60191 0.379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26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1"/>
          <p:cNvGrpSpPr/>
          <p:nvPr/>
        </p:nvGrpSpPr>
        <p:grpSpPr>
          <a:xfrm rot="16200000">
            <a:off x="2278689" y="-1321732"/>
            <a:ext cx="3970116" cy="6851093"/>
            <a:chOff x="1100490" y="0"/>
            <a:chExt cx="7448764" cy="6858000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90" y="0"/>
              <a:ext cx="7448764" cy="6858000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576" y="279401"/>
              <a:ext cx="645078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6504021" y="1332462"/>
            <a:ext cx="1063853" cy="1016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712" y="2392597"/>
            <a:ext cx="2889755" cy="43590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2011" y="963543"/>
            <a:ext cx="5166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TRÒ CHƠI</a:t>
            </a:r>
          </a:p>
          <a:p>
            <a:pPr algn="ctr" defTabSz="457200">
              <a:defRPr/>
            </a:pPr>
            <a:endParaRPr lang="en-US" sz="4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defTabSz="457200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“ĐOÁN Ô CHỮ”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87" y="-66346"/>
            <a:ext cx="955019" cy="22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2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2 -0.00741 L -6.25E-7 1.48148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62001" y="1697792"/>
            <a:ext cx="6476999" cy="107721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652132"/>
            <a:ext cx="2889755" cy="43590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1" y="457200"/>
            <a:ext cx="603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Ô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cái</a:t>
            </a:r>
            <a:endParaRPr lang="en-US" sz="3200" dirty="0"/>
          </a:p>
        </p:txBody>
      </p:sp>
      <p:graphicFrame>
        <p:nvGraphicFramePr>
          <p:cNvPr id="18" name="Group 25">
            <a:extLst>
              <a:ext uri="{FF2B5EF4-FFF2-40B4-BE49-F238E27FC236}">
                <a16:creationId xmlns:a16="http://schemas.microsoft.com/office/drawing/2014/main" id="{8123A896-25BE-4756-92D8-9D50FC1831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542547"/>
              </p:ext>
            </p:extLst>
          </p:nvPr>
        </p:nvGraphicFramePr>
        <p:xfrm>
          <a:off x="762001" y="4038600"/>
          <a:ext cx="6857997" cy="838200"/>
        </p:xfrm>
        <a:graphic>
          <a:graphicData uri="http://schemas.openxmlformats.org/drawingml/2006/table">
            <a:tbl>
              <a:tblPr/>
              <a:tblGrid>
                <a:gridCol w="761849">
                  <a:extLst>
                    <a:ext uri="{9D8B030D-6E8A-4147-A177-3AD203B41FA5}">
                      <a16:colId xmlns:a16="http://schemas.microsoft.com/office/drawing/2014/main" val="58596833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723727011"/>
                    </a:ext>
                  </a:extLst>
                </a:gridCol>
                <a:gridCol w="763205">
                  <a:extLst>
                    <a:ext uri="{9D8B030D-6E8A-4147-A177-3AD203B41FA5}">
                      <a16:colId xmlns:a16="http://schemas.microsoft.com/office/drawing/2014/main" val="546152976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1366050338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1618328884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3369193995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2971709911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1345635223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3641449050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318606"/>
                  </a:ext>
                </a:extLst>
              </a:tr>
            </a:tbl>
          </a:graphicData>
        </a:graphic>
      </p:graphicFrame>
      <p:graphicFrame>
        <p:nvGraphicFramePr>
          <p:cNvPr id="7" name="Group 25">
            <a:extLst>
              <a:ext uri="{FF2B5EF4-FFF2-40B4-BE49-F238E27FC236}">
                <a16:creationId xmlns:a16="http://schemas.microsoft.com/office/drawing/2014/main" id="{D96C492D-2880-4D21-9236-C81BD06C25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974154"/>
              </p:ext>
            </p:extLst>
          </p:nvPr>
        </p:nvGraphicFramePr>
        <p:xfrm>
          <a:off x="762000" y="4038600"/>
          <a:ext cx="6857997" cy="838200"/>
        </p:xfrm>
        <a:graphic>
          <a:graphicData uri="http://schemas.openxmlformats.org/drawingml/2006/table">
            <a:tbl>
              <a:tblPr/>
              <a:tblGrid>
                <a:gridCol w="761849">
                  <a:extLst>
                    <a:ext uri="{9D8B030D-6E8A-4147-A177-3AD203B41FA5}">
                      <a16:colId xmlns:a16="http://schemas.microsoft.com/office/drawing/2014/main" val="58596833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723727011"/>
                    </a:ext>
                  </a:extLst>
                </a:gridCol>
                <a:gridCol w="763205">
                  <a:extLst>
                    <a:ext uri="{9D8B030D-6E8A-4147-A177-3AD203B41FA5}">
                      <a16:colId xmlns:a16="http://schemas.microsoft.com/office/drawing/2014/main" val="546152976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1366050338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1618328884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3369193995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2971709911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1345635223"/>
                    </a:ext>
                  </a:extLst>
                </a:gridCol>
                <a:gridCol w="761849">
                  <a:extLst>
                    <a:ext uri="{9D8B030D-6E8A-4147-A177-3AD203B41FA5}">
                      <a16:colId xmlns:a16="http://schemas.microsoft.com/office/drawing/2014/main" val="3641449050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318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0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40" name="Text Box 9"/>
          <p:cNvSpPr txBox="1">
            <a:spLocks noChangeArrowheads="1"/>
          </p:cNvSpPr>
          <p:nvPr/>
        </p:nvSpPr>
        <p:spPr bwMode="auto">
          <a:xfrm>
            <a:off x="609600" y="1593731"/>
            <a:ext cx="6705601" cy="200054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235" y="2318153"/>
            <a:ext cx="2091479" cy="4359018"/>
          </a:xfrm>
          <a:prstGeom prst="rect">
            <a:avLst/>
          </a:prstGeom>
        </p:spPr>
      </p:pic>
      <p:graphicFrame>
        <p:nvGraphicFramePr>
          <p:cNvPr id="23" name="Group 69">
            <a:extLst>
              <a:ext uri="{FF2B5EF4-FFF2-40B4-BE49-F238E27FC236}">
                <a16:creationId xmlns:a16="http://schemas.microsoft.com/office/drawing/2014/main" id="{689000EB-E459-41F3-BF6B-95272146BC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125583"/>
              </p:ext>
            </p:extLst>
          </p:nvPr>
        </p:nvGraphicFramePr>
        <p:xfrm>
          <a:off x="1084255" y="3962400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:a16="http://schemas.microsoft.com/office/drawing/2014/main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:a16="http://schemas.microsoft.com/office/drawing/2014/main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338190"/>
                  </a:ext>
                </a:extLst>
              </a:tr>
            </a:tbl>
          </a:graphicData>
        </a:graphic>
      </p:graphicFrame>
      <p:sp>
        <p:nvSpPr>
          <p:cNvPr id="24" name="Text Box 4">
            <a:extLst>
              <a:ext uri="{FF2B5EF4-FFF2-40B4-BE49-F238E27FC236}">
                <a16:creationId xmlns:a16="http://schemas.microsoft.com/office/drawing/2014/main" id="{1C2C4B04-D5F9-427D-81FE-36AB605C2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46" y="457200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3200" dirty="0">
              <a:solidFill>
                <a:srgbClr val="99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69">
            <a:extLst>
              <a:ext uri="{FF2B5EF4-FFF2-40B4-BE49-F238E27FC236}">
                <a16:creationId xmlns:a16="http://schemas.microsoft.com/office/drawing/2014/main" id="{84B45724-65BF-4BA6-AEEF-2C7F6C11C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79819"/>
              </p:ext>
            </p:extLst>
          </p:nvPr>
        </p:nvGraphicFramePr>
        <p:xfrm>
          <a:off x="1084255" y="3962400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:a16="http://schemas.microsoft.com/office/drawing/2014/main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:a16="http://schemas.microsoft.com/office/drawing/2014/main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33819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80961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540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id="{9F3D4157-4DB8-4440-B1CE-1E847C175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128300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41C8F82-B58D-4112-881D-F5DCE6B4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11" y="2890837"/>
            <a:ext cx="54229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4BB1EB7-5BDC-4193-A2CA-8CD5FE90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24" y="2165350"/>
            <a:ext cx="254635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D34FB36C-B7AC-4982-B791-36636F6C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36" y="1357312"/>
            <a:ext cx="2062163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05ECE0F-A360-438D-A490-37C2B038C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24" y="2352675"/>
            <a:ext cx="2959100" cy="15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EF373FE-4CE4-4078-A2FF-7A24812D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11" y="1993900"/>
            <a:ext cx="5405438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3F6ECEE-127B-4BCF-B25C-D424DC0E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" y="2397125"/>
            <a:ext cx="2401888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77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1029562"/>
            <a:ext cx="8229600" cy="3694838"/>
          </a:xfrm>
        </p:spPr>
        <p:txBody>
          <a:bodyPr/>
          <a:lstStyle/>
          <a:p>
            <a:pPr algn="just" defTabSz="1069975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mô tả những đồ dùng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minh mà em đã từng trông thấy hoặc 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523FE73-D8A4-4D3C-AB5B-282C1DDA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245" y="570547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8" name="文本框 6"/>
          <p:cNvSpPr txBox="1"/>
          <p:nvPr/>
        </p:nvSpPr>
        <p:spPr>
          <a:xfrm>
            <a:off x="0" y="444787"/>
            <a:ext cx="580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lang="zh-CN" altLang="en-US" sz="3200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397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iải pháp nhà thông minh cho ngôi nhà hiện đại xu hướng mới thời công nghệ  4.0">
            <a:hlinkClick r:id="rId2" action="ppaction://hlinkfile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8763000" cy="33258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07" y="914400"/>
            <a:ext cx="8548467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Theo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383854-EDA8-4EC4-A3E3-E435B16A0EFC}"/>
              </a:ext>
            </a:extLst>
          </p:cNvPr>
          <p:cNvSpPr/>
          <p:nvPr/>
        </p:nvSpPr>
        <p:spPr>
          <a:xfrm>
            <a:off x="2743200" y="2327735"/>
            <a:ext cx="308610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</a:pPr>
            <a:r>
              <a:rPr lang="en-US" altLang="en-US" sz="3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altLang="en-US" sz="30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altLang="en-US" sz="3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clip</a:t>
            </a:r>
            <a:endParaRPr lang="en-US" altLang="en-US" sz="3000" b="1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EB70F15C-5663-4135-BDE7-E43DF1F5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5194"/>
            <a:ext cx="458142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KIỂM TRA BÀI CŨ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00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 rot="16200000">
            <a:off x="1800507" y="56692"/>
            <a:ext cx="4664692" cy="5160909"/>
            <a:chOff x="1100490" y="0"/>
            <a:chExt cx="7448764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90" y="0"/>
              <a:ext cx="7448764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678" y="320674"/>
              <a:ext cx="6548644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文本框 15"/>
          <p:cNvSpPr txBox="1"/>
          <p:nvPr/>
        </p:nvSpPr>
        <p:spPr>
          <a:xfrm>
            <a:off x="2315867" y="1834799"/>
            <a:ext cx="3941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Xin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chào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hẹn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gặp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lại</a:t>
            </a:r>
            <a:r>
              <a:rPr lang="en-US" altLang="zh-CN" sz="3200" b="1" dirty="0">
                <a:solidFill>
                  <a:srgbClr val="FF0000"/>
                </a:solidFill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3200" b="1" dirty="0">
              <a:solidFill>
                <a:srgbClr val="FF0000"/>
              </a:solidFill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5893324" y="313302"/>
            <a:ext cx="1063853" cy="1016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788" y="1775835"/>
            <a:ext cx="2889755" cy="4359018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44743" y="886761"/>
            <a:ext cx="2015470" cy="15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61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2057400"/>
            <a:ext cx="7391400" cy="394335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72BA9EE-0E02-4C47-81A5-9C090206A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pt-BR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anose="02020603050405020304" pitchFamily="18" charset="0"/>
              </a:rPr>
              <a:t>Bài 3 NGÔI NHÀ THÔNG MINH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" y="1162951"/>
            <a:ext cx="784860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</a:pP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altLang="en-US" sz="3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clip 1 “</a:t>
            </a:r>
            <a:r>
              <a:rPr lang="en-US" altLang="en-US" sz="3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3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minh”</a:t>
            </a:r>
            <a:endParaRPr lang="en-US" altLang="en-US" sz="3000" b="1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73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52400" y="-16877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r>
              <a:rPr kumimoji="0" lang="pt-BR" sz="3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Bài </a:t>
            </a:r>
            <a:r>
              <a:rPr kumimoji="0" lang="pt-BR" sz="3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3:  </a:t>
            </a:r>
            <a:r>
              <a:rPr kumimoji="0" lang="pt-BR" sz="3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NGÔI NHÀ THÔNG MINH</a:t>
            </a:r>
            <a:endParaRPr kumimoji="0" lang="en-US" sz="3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6275" algn="l"/>
              </a:tabLst>
            </a:pPr>
            <a:endParaRPr kumimoji="0" 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686" y="695048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686" y="1262763"/>
            <a:ext cx="8077200" cy="838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82152"/>
              </p:ext>
            </p:extLst>
          </p:nvPr>
        </p:nvGraphicFramePr>
        <p:xfrm>
          <a:off x="524302" y="2117375"/>
          <a:ext cx="7867968" cy="4273582"/>
        </p:xfrm>
        <a:graphic>
          <a:graphicData uri="http://schemas.openxmlformats.org/drawingml/2006/table">
            <a:tbl>
              <a:tblPr/>
              <a:tblGrid>
                <a:gridCol w="434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3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1.</a:t>
                      </a:r>
                      <a:r>
                        <a:rPr lang="en-US" sz="3000" b="1" i="0" u="none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minh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2.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  <p:bldP spid="3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572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368795"/>
              </p:ext>
            </p:extLst>
          </p:nvPr>
        </p:nvGraphicFramePr>
        <p:xfrm>
          <a:off x="228600" y="1905000"/>
          <a:ext cx="8534400" cy="3185717"/>
        </p:xfrm>
        <a:graphic>
          <a:graphicData uri="http://schemas.openxmlformats.org/drawingml/2006/table">
            <a:tbl>
              <a:tblPr/>
              <a:tblGrid>
                <a:gridCol w="3635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9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87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1.</a:t>
                      </a:r>
                      <a:r>
                        <a:rPr lang="en-US" sz="3000" b="1" i="0" u="none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minh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bị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000" i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139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Khái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minh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729302"/>
              </p:ext>
            </p:extLst>
          </p:nvPr>
        </p:nvGraphicFramePr>
        <p:xfrm>
          <a:off x="228600" y="990600"/>
          <a:ext cx="8534400" cy="3512893"/>
        </p:xfrm>
        <a:graphic>
          <a:graphicData uri="http://schemas.openxmlformats.org/drawingml/2006/table">
            <a:tbl>
              <a:tblPr/>
              <a:tblGrid>
                <a:gridCol w="3635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9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3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endParaRPr lang="en-US" sz="3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3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3000" b="1" i="0" u="sng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2.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gì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nhà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000" i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3000" i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3000" i="0" dirty="0">
                        <a:solidFill>
                          <a:srgbClr val="C0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433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733C6C-80D8-47E0-B51C-35A9743129AE}"/>
              </a:ext>
            </a:extLst>
          </p:cNvPr>
          <p:cNvSpPr/>
          <p:nvPr/>
        </p:nvSpPr>
        <p:spPr>
          <a:xfrm>
            <a:off x="30480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1</a:t>
            </a:r>
            <a:r>
              <a:rPr lang="en-US" sz="3200" b="1" dirty="0">
                <a:solidFill>
                  <a:srgbClr val="FF3300"/>
                </a:solidFill>
              </a:rPr>
              <a:t>. </a:t>
            </a:r>
            <a:r>
              <a:rPr lang="en-US" sz="3200" b="1" dirty="0" err="1">
                <a:solidFill>
                  <a:srgbClr val="FF3300"/>
                </a:solidFill>
              </a:rPr>
              <a:t>Khái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niệm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ngôi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nhà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thông</a:t>
            </a:r>
            <a:r>
              <a:rPr lang="en-US" sz="3200" b="1" dirty="0">
                <a:solidFill>
                  <a:srgbClr val="FF3300"/>
                </a:solidFill>
              </a:rPr>
              <a:t> minh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26EAEFD-6C82-40C5-8430-A194F92E8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26639"/>
            <a:ext cx="2016322" cy="1459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1B3F99-3784-46C8-BA6B-4165E54FD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44098"/>
            <a:ext cx="3177977" cy="20375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E640BE-3931-45E6-80C3-BBCC65157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54" y="3456225"/>
            <a:ext cx="2407407" cy="22463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C0DCA7-CC02-4AE2-B2C2-017EDAFE9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4" y="3283600"/>
            <a:ext cx="2631076" cy="27362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900DF34-AACE-457E-BB29-3035DDDC6865}"/>
              </a:ext>
            </a:extLst>
          </p:cNvPr>
          <p:cNvSpPr/>
          <p:nvPr/>
        </p:nvSpPr>
        <p:spPr>
          <a:xfrm>
            <a:off x="6919575" y="6099958"/>
            <a:ext cx="1637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Báo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cháy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9009CB-874B-4792-B548-5761182BB16D}"/>
              </a:ext>
            </a:extLst>
          </p:cNvPr>
          <p:cNvSpPr/>
          <p:nvPr/>
        </p:nvSpPr>
        <p:spPr>
          <a:xfrm>
            <a:off x="6172200" y="2285709"/>
            <a:ext cx="100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Tivi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8CCEB4-8C25-42E7-A643-E4DEA792192D}"/>
              </a:ext>
            </a:extLst>
          </p:cNvPr>
          <p:cNvSpPr/>
          <p:nvPr/>
        </p:nvSpPr>
        <p:spPr>
          <a:xfrm>
            <a:off x="710018" y="6172200"/>
            <a:ext cx="1611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Máy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giặt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77BCEB-FAFB-4656-A839-4938026A5C79}"/>
              </a:ext>
            </a:extLst>
          </p:cNvPr>
          <p:cNvSpPr/>
          <p:nvPr/>
        </p:nvSpPr>
        <p:spPr>
          <a:xfrm>
            <a:off x="430333" y="2438109"/>
            <a:ext cx="148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Camera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3CEC0BC-E00F-486F-94B9-E56EE7D033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47" y="2681691"/>
            <a:ext cx="3266853" cy="280355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B8D97B5-C236-4D29-9E82-9769CA8ACF12}"/>
              </a:ext>
            </a:extLst>
          </p:cNvPr>
          <p:cNvSpPr/>
          <p:nvPr/>
        </p:nvSpPr>
        <p:spPr>
          <a:xfrm>
            <a:off x="3048000" y="6172200"/>
            <a:ext cx="2118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Pin </a:t>
            </a:r>
            <a:r>
              <a:rPr lang="en-US" sz="2800" b="1" dirty="0" err="1">
                <a:solidFill>
                  <a:srgbClr val="FF3300"/>
                </a:solidFill>
              </a:rPr>
              <a:t>mặt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trời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06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5" grpId="0"/>
      <p:bldP spid="46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733C6C-80D8-47E0-B51C-35A9743129AE}"/>
              </a:ext>
            </a:extLst>
          </p:cNvPr>
          <p:cNvSpPr/>
          <p:nvPr/>
        </p:nvSpPr>
        <p:spPr>
          <a:xfrm>
            <a:off x="304800" y="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1</a:t>
            </a:r>
            <a:r>
              <a:rPr lang="en-US" sz="3200" b="1" dirty="0">
                <a:solidFill>
                  <a:srgbClr val="FF3300"/>
                </a:solidFill>
              </a:rPr>
              <a:t>. </a:t>
            </a:r>
            <a:r>
              <a:rPr lang="en-US" sz="3200" b="1" dirty="0" err="1">
                <a:solidFill>
                  <a:srgbClr val="FF3300"/>
                </a:solidFill>
              </a:rPr>
              <a:t>Khái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niệm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ngôi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nhà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thông</a:t>
            </a:r>
            <a:r>
              <a:rPr lang="en-US" sz="3200" b="1" dirty="0">
                <a:solidFill>
                  <a:srgbClr val="FF3300"/>
                </a:solidFill>
              </a:rPr>
              <a:t> minh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1C636D-A2FD-4D0B-8153-87DB7FD80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29" y="649803"/>
            <a:ext cx="3530487" cy="25774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21DABB-F07D-4C5E-98A3-3BEA92001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8" y="735066"/>
            <a:ext cx="2971801" cy="24922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97398A2-2FF9-4D69-91CC-27FD33DEC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82" y="735067"/>
            <a:ext cx="2155180" cy="23294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B4769F-CB5D-4611-9E99-180D7B3D3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36" y="4296044"/>
            <a:ext cx="3667636" cy="178035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678B5F8-0489-4245-922A-3B88D01A6CED}"/>
              </a:ext>
            </a:extLst>
          </p:cNvPr>
          <p:cNvSpPr/>
          <p:nvPr/>
        </p:nvSpPr>
        <p:spPr>
          <a:xfrm>
            <a:off x="3619500" y="3374938"/>
            <a:ext cx="148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Tủ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lạnh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C11285-2318-4C74-AA49-D694B858225E}"/>
              </a:ext>
            </a:extLst>
          </p:cNvPr>
          <p:cNvSpPr/>
          <p:nvPr/>
        </p:nvSpPr>
        <p:spPr>
          <a:xfrm>
            <a:off x="759004" y="3412394"/>
            <a:ext cx="2014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Khóa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cửa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9F4FFC0-EDE6-4D47-BDF8-4E16E16961A8}"/>
              </a:ext>
            </a:extLst>
          </p:cNvPr>
          <p:cNvSpPr/>
          <p:nvPr/>
        </p:nvSpPr>
        <p:spPr>
          <a:xfrm>
            <a:off x="5732113" y="6076398"/>
            <a:ext cx="3252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Máy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nghe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nhạc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B59382-9B9F-433A-BF86-F7B4B4438849}"/>
              </a:ext>
            </a:extLst>
          </p:cNvPr>
          <p:cNvSpPr/>
          <p:nvPr/>
        </p:nvSpPr>
        <p:spPr>
          <a:xfrm>
            <a:off x="6477000" y="3412394"/>
            <a:ext cx="196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Bóng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đèn</a:t>
            </a:r>
            <a:endParaRPr lang="en-US" sz="2800" b="1" dirty="0">
              <a:solidFill>
                <a:srgbClr val="FF33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D8EE147-3C5D-4DBB-958F-EE1459439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0" y="4203196"/>
            <a:ext cx="3788221" cy="212140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7E32DF5-9E7F-4CE6-968D-1A30A8690E7B}"/>
              </a:ext>
            </a:extLst>
          </p:cNvPr>
          <p:cNvSpPr/>
          <p:nvPr/>
        </p:nvSpPr>
        <p:spPr>
          <a:xfrm>
            <a:off x="505620" y="6109604"/>
            <a:ext cx="2969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</a:rPr>
              <a:t>Máy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điều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hòa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12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5" grpId="0"/>
      <p:bldP spid="46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60121741,C:\Documents and Settings\Vinaghost\Desktop\bai giang dien tu\GIU GIN VA PHAT HUY TRUYEN THONG TOT DEP CUA GIA DINH, DONG HO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4195</TotalTime>
  <Words>1512</Words>
  <Application>Microsoft Office PowerPoint</Application>
  <PresentationFormat>On-screen Show (4:3)</PresentationFormat>
  <Paragraphs>161</Paragraphs>
  <Slides>30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1</vt:i4>
      </vt:variant>
    </vt:vector>
  </HeadingPairs>
  <TitlesOfParts>
    <vt:vector size="40" baseType="lpstr">
      <vt:lpstr>微软雅黑</vt:lpstr>
      <vt:lpstr>SimSun</vt:lpstr>
      <vt:lpstr>Arial</vt:lpstr>
      <vt:lpstr>Calibri</vt:lpstr>
      <vt:lpstr>Courier New</vt:lpstr>
      <vt:lpstr>Times New Roman</vt:lpstr>
      <vt:lpstr>Wingdings</vt:lpstr>
      <vt:lpstr>华康海报体W12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cho biết những đặc điểm ngôi nhà thông minh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mô tả những đồ dùng hoặc ngôi nhà thể hiện những đặc điểm của ngôi nhà thông minh mà em đã từng trông thấy hoặc sử dụng? 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ngoc yen</cp:lastModifiedBy>
  <cp:revision>649</cp:revision>
  <dcterms:created xsi:type="dcterms:W3CDTF">2003-12-31T17:12:34Z</dcterms:created>
  <dcterms:modified xsi:type="dcterms:W3CDTF">2021-10-02T09:27:16Z</dcterms:modified>
</cp:coreProperties>
</file>